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0" r:id="rId5"/>
  </p:sldMasterIdLst>
  <p:notesMasterIdLst>
    <p:notesMasterId r:id="rId19"/>
  </p:notesMasterIdLst>
  <p:sldIdLst>
    <p:sldId id="584" r:id="rId6"/>
    <p:sldId id="660" r:id="rId7"/>
    <p:sldId id="668" r:id="rId8"/>
    <p:sldId id="627" r:id="rId9"/>
    <p:sldId id="308" r:id="rId10"/>
    <p:sldId id="305" r:id="rId11"/>
    <p:sldId id="663" r:id="rId12"/>
    <p:sldId id="664" r:id="rId13"/>
    <p:sldId id="665" r:id="rId14"/>
    <p:sldId id="669" r:id="rId15"/>
    <p:sldId id="666" r:id="rId16"/>
    <p:sldId id="671" r:id="rId17"/>
    <p:sldId id="6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40" userDrawn="1">
          <p15:clr>
            <a:srgbClr val="A4A3A4"/>
          </p15:clr>
        </p15:guide>
        <p15:guide id="2" pos="7416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C3C01A-E5D7-873C-BD5C-05D9F08C4DCA}" name="Todd.Steissberg" initials="To" userId="S::todd.steissberg_gmail.com#ext#@limnotech.onmicrosoft.com::c870c6a7-105e-4890-87ce-c3c9fa29d130" providerId="AD"/>
  <p188:author id="{82DE1126-4DD4-72DD-0FC2-543304D1887C}" name="Todd Steissberg" initials="TS" userId="ab24903c12e1cbaa" providerId="Windows Live"/>
  <p188:author id="{870F6233-8F7B-9327-314E-E1E0C4718EC8}" name="Anthony Aufdenkampe" initials="AA" userId="S::aaufdenkampe@limno.com::3a0f69ae-9d9a-49db-a733-7f382dc3722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A0D3"/>
    <a:srgbClr val="11B3DE"/>
    <a:srgbClr val="00B0F0"/>
    <a:srgbClr val="FFE663"/>
    <a:srgbClr val="FB8500"/>
    <a:srgbClr val="88C7E5"/>
    <a:srgbClr val="BCE1EC"/>
    <a:srgbClr val="9AEBEA"/>
    <a:srgbClr val="0432FF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FD5D4-0D09-40B3-8121-B539D07FA8FE}" v="26" vWet="28" dt="2024-02-12T16:10:21.931"/>
    <p1510:client id="{3B7178D4-EACF-868E-E47B-667C72CF5DC0}" v="244" dt="2024-02-13T00:06:44.720"/>
    <p1510:client id="{55CB4E28-38E0-2D68-450D-1D62B0FB0A47}" v="11" dt="2024-02-12T05:33:48.958"/>
    <p1510:client id="{8DF92399-7C3F-1520-6179-E299BB9301B6}" v="220" dt="2024-02-12T17:54:34.466"/>
    <p1510:client id="{903B9B07-9B78-4AF4-E708-D8484DC605AB}" v="22" dt="2024-02-12T19:01:44.452"/>
    <p1510:client id="{94D60E64-537A-8EEE-9CEF-E45CC0B0BB6D}" v="4" dt="2024-02-12T05:53:54.739"/>
    <p1510:client id="{BA71C3B7-BA22-44EC-A6F5-046606909581}" v="392" dt="2024-02-12T19:18:39.582"/>
    <p1510:client id="{C0332EF8-17D4-9855-BB07-2590584627BE}" v="145" dt="2024-02-12T03:16:49.595"/>
    <p1510:client id="{C295C9A2-23BF-38B1-1962-CFB975B4D541}" v="55" dt="2024-02-13T01:00:04.762"/>
    <p1510:client id="{EE1BF881-4B1E-8D4E-B3C1-2BFC660E5411}" v="2784" dt="2024-02-12T19:18:01.1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57"/>
    <p:restoredTop sz="88367"/>
  </p:normalViewPr>
  <p:slideViewPr>
    <p:cSldViewPr snapToGrid="0">
      <p:cViewPr varScale="1">
        <p:scale>
          <a:sx n="108" d="100"/>
          <a:sy n="108" d="100"/>
        </p:scale>
        <p:origin x="928" y="184"/>
      </p:cViewPr>
      <p:guideLst>
        <p:guide pos="240"/>
        <p:guide pos="741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jpg>
</file>

<file path=ppt/media/image2.jpeg>
</file>

<file path=ppt/media/image20.jpg>
</file>

<file path=ppt/media/image21.jpe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1A35D-C4CD-0C4C-B3DB-ACDBE9943CD8}" type="datetimeFigureOut">
              <a:rPr lang="en-US" smtClean="0"/>
              <a:t>7/10/24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8761E-7AF5-3446-9B62-04D975AEC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446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F23F9B-9C3E-4C18-A540-380A9FF92F56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146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21731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4016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23427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8829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7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71399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8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9783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9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9926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10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07330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8312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A9AAF-7723-EC46-B19C-599A1528E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68907-3C30-B44C-8AA5-3864BFE1FE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CB9CC-07AC-124E-860E-2C7A0F5E3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65194-6633-894F-8F68-BF06FFEF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324F1-1628-0145-B622-9878D50B1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111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E13E9-A382-F042-AE3C-4ECC8C765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2625C2-1269-F94E-AE6F-5CCD9A1D5D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C73C1-4F0C-EC4A-ADA4-DBB9CC1B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9BE7D-40C7-DF4B-861D-B5357BFA5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A52CB-24B7-F946-A445-733E6435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48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B25D2F-800D-2C45-8755-932F378992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018EBE-1A21-464F-96DA-B420A370E7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6A61-0F82-C740-97D0-0E405487D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E918F-4FF1-6B46-B5C3-C4CF74170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41E0B-D51F-5542-A555-C04F9112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50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1 Column">
  <p:cSld name="Title and Content - 1 Colum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2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11176000" cy="471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25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3F3F3F"/>
                </a:solidFill>
              </a:defRPr>
            </a:lvl2pPr>
            <a:lvl3pPr marL="1371600" lvl="2" indent="-295275" algn="l">
              <a:spcBef>
                <a:spcPts val="225"/>
              </a:spcBef>
              <a:spcAft>
                <a:spcPts val="0"/>
              </a:spcAft>
              <a:buSzPts val="1050"/>
              <a:buChar char="►"/>
              <a:defRPr sz="1500">
                <a:solidFill>
                  <a:srgbClr val="3F3F3F"/>
                </a:solidFill>
              </a:defRPr>
            </a:lvl3pPr>
            <a:lvl4pPr marL="1828800" lvl="3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–"/>
              <a:defRPr sz="1500">
                <a:solidFill>
                  <a:srgbClr val="3F3F3F"/>
                </a:solidFill>
              </a:defRPr>
            </a:lvl4pPr>
            <a:lvl5pPr marL="2286000" lvl="4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»"/>
              <a:defRPr sz="15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2012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Quad-Chart">
  <p:cSld name="Title - Quad-Char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5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5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35"/>
          <p:cNvSpPr txBox="1">
            <a:spLocks noGrp="1"/>
          </p:cNvSpPr>
          <p:nvPr>
            <p:ph type="body" idx="2"/>
          </p:nvPr>
        </p:nvSpPr>
        <p:spPr>
          <a:xfrm>
            <a:off x="60960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35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body" idx="3"/>
          </p:nvPr>
        </p:nvSpPr>
        <p:spPr>
          <a:xfrm>
            <a:off x="4064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35"/>
          <p:cNvSpPr txBox="1">
            <a:spLocks noGrp="1"/>
          </p:cNvSpPr>
          <p:nvPr>
            <p:ph type="body" idx="4"/>
          </p:nvPr>
        </p:nvSpPr>
        <p:spPr>
          <a:xfrm>
            <a:off x="60960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59" name="Google Shape;59;p35"/>
          <p:cNvCxnSpPr/>
          <p:nvPr/>
        </p:nvCxnSpPr>
        <p:spPr>
          <a:xfrm>
            <a:off x="406400" y="3549650"/>
            <a:ext cx="111760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Google Shape;60;p35"/>
          <p:cNvCxnSpPr/>
          <p:nvPr/>
        </p:nvCxnSpPr>
        <p:spPr>
          <a:xfrm>
            <a:off x="5990527" y="1225554"/>
            <a:ext cx="0" cy="4657725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2045179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Sub-Head 2 Sections">
  <p:cSld name="Title - Sub-Head 2 Sectio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body" idx="1"/>
          </p:nvPr>
        </p:nvSpPr>
        <p:spPr>
          <a:xfrm>
            <a:off x="6096000" y="1230511"/>
            <a:ext cx="5486400" cy="66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2"/>
          </p:nvPr>
        </p:nvSpPr>
        <p:spPr>
          <a:xfrm>
            <a:off x="406400" y="1230516"/>
            <a:ext cx="5486400" cy="66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body" idx="3"/>
          </p:nvPr>
        </p:nvSpPr>
        <p:spPr>
          <a:xfrm>
            <a:off x="4064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body" idx="4"/>
          </p:nvPr>
        </p:nvSpPr>
        <p:spPr>
          <a:xfrm>
            <a:off x="60960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4089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128-5A92-D74F-A113-03475BC22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7DE07-8ED4-3940-8D37-261790924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34F43-0E21-0544-B852-06FE92537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D3289-9466-CE46-A5BE-AE337A4D3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9925F-C297-6443-B541-4484E274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6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5931E-2236-0F44-88D2-35FA227BE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43F77-448B-7C4D-877F-FF4FC9341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D4E4D-03D1-344A-AB63-6CBD0ABCC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8159C-8AFD-FB41-8C43-3519A6F7D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0F6C-756B-8945-A365-D2E268A69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3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55B2A-7367-BB4B-839E-2E881C93E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48F19-1300-034D-A8FC-8CDB14FA7D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280F54-1524-9D4F-BA3C-682073958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A14F6-E94C-3548-A17A-E1909B109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15DDC-020A-474E-8475-A048C46BD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CBC8F-A5AC-4145-890A-21203142C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97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DDC5A-27F2-4A42-8D6A-C11376DC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75EBC-645F-1C41-8421-6AC16DD4D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B84297-2EF1-7349-97F3-304D4D4CF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A5D93A-87A0-2D4D-BE10-971F086572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9E5F1D-FE57-9948-8F26-D3D90FFD31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F285F8-5656-4641-9288-E7B17E2F6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230417-72AA-CE40-A8AD-469D0709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CAC417-7B72-D345-B973-F23183AC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285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70596-BE25-EE41-85FF-5511396AC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697325-F316-5743-834C-6457E2BD2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B548C2-EFD9-0445-94B2-603923D4C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06F22E-746A-C94E-A5DD-927466C4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2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F08C25-7BC6-4D40-B42C-AD3F53A7F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9A9D1D-E088-B44B-8414-757966216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529BE-2651-6E4C-A43E-8E3F599FD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32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03F6A-9E73-4949-BF96-446261FC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DE165-CA55-6C4C-8C48-B4331F8C3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DC4B2-E8DD-1449-9718-EA3E6F67D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476E6-4D76-044B-92AF-51B56F60D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C51B7-39BB-974F-A610-E5FDE66FA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10610-B72A-A141-81D6-F9FE4217D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875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D121B-4014-F14C-A473-D1C7625B9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372E93-6AA7-E24D-A12A-8EFA7CFF8A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9CCDD-E3DF-F54C-AF43-FE7493038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6098B-1256-0842-ABC6-17FB3134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86E31-3A81-A54D-A9A0-80FE6A10F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7482D-330B-394A-A0CF-B9057214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02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B0142B-8CDC-474C-8D98-D3E9D3FD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095AD-A2AA-E242-8AE8-2F7BE8EE2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5EF11-D0F3-DC48-99BE-C8F922AE4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DED92-0E67-7046-8FEE-F2F1A4613FB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73F98-86B4-3D49-9E2F-B198707D4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0349A-8111-1F4C-865C-11D16144B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37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1"/>
          <p:cNvSpPr/>
          <p:nvPr userDrawn="1"/>
        </p:nvSpPr>
        <p:spPr>
          <a:xfrm>
            <a:off x="201930" y="243138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lt1"/>
              </a:gs>
              <a:gs pos="97000">
                <a:srgbClr val="92D050"/>
              </a:gs>
              <a:gs pos="95000">
                <a:schemeClr val="bg1"/>
              </a:gs>
              <a:gs pos="100000">
                <a:srgbClr val="00B0F0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1"/>
          <p:cNvSpPr txBox="1">
            <a:spLocks noGrp="1"/>
          </p:cNvSpPr>
          <p:nvPr>
            <p:ph type="title"/>
          </p:nvPr>
        </p:nvSpPr>
        <p:spPr>
          <a:xfrm>
            <a:off x="406400" y="274638"/>
            <a:ext cx="11176000" cy="806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1"/>
          <p:cNvSpPr txBox="1">
            <a:spLocks noGrp="1"/>
          </p:cNvSpPr>
          <p:nvPr>
            <p:ph type="body" idx="1"/>
          </p:nvPr>
        </p:nvSpPr>
        <p:spPr>
          <a:xfrm>
            <a:off x="1291167" y="5975981"/>
            <a:ext cx="11176000" cy="470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Noto Sans Symbols"/>
              <a:buChar char="▪"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9719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120"/>
              <a:buFont typeface="Arial"/>
              <a:buChar char="►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31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4" name="Google Shape;34;p31"/>
          <p:cNvCxnSpPr/>
          <p:nvPr/>
        </p:nvCxnSpPr>
        <p:spPr>
          <a:xfrm>
            <a:off x="406400" y="6309360"/>
            <a:ext cx="1135888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" name="Google Shape;35;p31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 Army Corps of Engineers</a:t>
            </a:r>
            <a:endParaRPr/>
          </a:p>
        </p:txBody>
      </p:sp>
      <p:sp>
        <p:nvSpPr>
          <p:cNvPr id="36" name="Google Shape;36;p31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  <p:sp>
        <p:nvSpPr>
          <p:cNvPr id="37" name="Google Shape;37;p31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6985179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vironmentalsystems#applications" TargetMode="Externa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vironmentalsystems#application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5C9FEDB-1F5A-99F1-F2CE-9C98C595DD0A}"/>
              </a:ext>
            </a:extLst>
          </p:cNvPr>
          <p:cNvSpPr/>
          <p:nvPr/>
        </p:nvSpPr>
        <p:spPr>
          <a:xfrm>
            <a:off x="3572128" y="-27712"/>
            <a:ext cx="8619872" cy="6887910"/>
          </a:xfrm>
          <a:prstGeom prst="rect">
            <a:avLst/>
          </a:prstGeom>
          <a:blipFill dpi="0" rotWithShape="1">
            <a:blip r:embed="rId3" cstate="screen">
              <a:alphaModFix amt="251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318" name="Text Box 30"/>
          <p:cNvSpPr txBox="1">
            <a:spLocks noChangeArrowheads="1"/>
          </p:cNvSpPr>
          <p:nvPr/>
        </p:nvSpPr>
        <p:spPr bwMode="auto">
          <a:xfrm>
            <a:off x="3730609" y="67288"/>
            <a:ext cx="8342641" cy="8051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/>
            </a:pPr>
            <a:endParaRPr lang="en-US" sz="2400" b="1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/>
            </a:pPr>
            <a:r>
              <a:rPr lang="en-US" sz="24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Advancing Water Quality Modeling for Effective Prediction and Management of Harmful Algal Blooms</a:t>
            </a:r>
          </a:p>
        </p:txBody>
      </p:sp>
      <p:sp>
        <p:nvSpPr>
          <p:cNvPr id="4" name="Text Box 29">
            <a:extLst>
              <a:ext uri="{FF2B5EF4-FFF2-40B4-BE49-F238E27FC236}">
                <a16:creationId xmlns:a16="http://schemas.microsoft.com/office/drawing/2014/main" id="{739A44BD-3E7F-CA43-994D-8B7B7E0370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0608" y="1031715"/>
            <a:ext cx="6897808" cy="320087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Todd Steissberg, PhD, PE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Environmental Laboratory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U.S. Army Engineer Research and Development Center (ERDC)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Co-Authors: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Emily Summers (Texas A&amp;M)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Isaac Mudge (USACE-MVN)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Jodi Ryder (ERDC-EL)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Lauren Melendez (ERDC-EL)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4FD99F-B8DD-B48C-44C8-1D37FFB883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129" y="-17963"/>
            <a:ext cx="3632915" cy="6887910"/>
          </a:xfrm>
          <a:prstGeom prst="rect">
            <a:avLst/>
          </a:prstGeom>
        </p:spPr>
      </p:pic>
      <p:sp>
        <p:nvSpPr>
          <p:cNvPr id="12" name="Text Box 29">
            <a:extLst>
              <a:ext uri="{FF2B5EF4-FFF2-40B4-BE49-F238E27FC236}">
                <a16:creationId xmlns:a16="http://schemas.microsoft.com/office/drawing/2014/main" id="{47F51758-31D2-5160-C68D-99D0441C55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0608" y="6050094"/>
            <a:ext cx="7237741" cy="70788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de-DE" sz="2000" dirty="0">
                <a:ea typeface="+mj-ea"/>
                <a:cs typeface="+mj-cs"/>
              </a:rPr>
              <a:t>International </a:t>
            </a:r>
            <a:r>
              <a:rPr lang="de-DE" sz="2000" dirty="0" err="1">
                <a:ea typeface="+mj-ea"/>
                <a:cs typeface="+mj-cs"/>
              </a:rPr>
              <a:t>Soil</a:t>
            </a:r>
            <a:r>
              <a:rPr lang="de-DE" sz="2000" dirty="0">
                <a:ea typeface="+mj-ea"/>
                <a:cs typeface="+mj-cs"/>
              </a:rPr>
              <a:t> and Water Assessment Tool (SWAT) Conference</a:t>
            </a:r>
          </a:p>
          <a:p>
            <a:r>
              <a:rPr lang="en-US" sz="2000" dirty="0">
                <a:ea typeface="+mj-ea"/>
                <a:cs typeface="+mj-cs"/>
              </a:rPr>
              <a:t>July 11</a:t>
            </a:r>
            <a:r>
              <a:rPr lang="de-DE" sz="2000" dirty="0">
                <a:ea typeface="+mj-ea"/>
                <a:cs typeface="+mj-cs"/>
              </a:rPr>
              <a:t>, 2024</a:t>
            </a:r>
            <a:endParaRPr lang="de-DE" sz="2000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878969"/>
            <a:ext cx="5689601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CE-QUAL-W2 enhancements: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HAB species growth dynamics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Vertical diurnal migration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Nitrogen fixation algorithms (cyanobacteria may outcompete native algae since they can fix nitrogen)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Sub-grid modeling to capture lateral variability (post-processing tool)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Prediction tool: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Use CE-QUAL-W2 outputs and observed cross-sectional data to predict the maximum concentrations and  locations of occurrence.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 and Algorithm Research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BC6BB0EE-EAA0-7A96-DC38-388406C49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02438"/>
            <a:ext cx="5689601" cy="2431730"/>
          </a:xfrm>
          <a:prstGeom prst="rect">
            <a:avLst/>
          </a:prstGeom>
        </p:spPr>
      </p:pic>
      <p:pic>
        <p:nvPicPr>
          <p:cNvPr id="3" name="Picture 2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CEB75A0E-4689-A536-2B71-23D061684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671" y="3301661"/>
            <a:ext cx="5562930" cy="298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438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878969"/>
            <a:ext cx="7150848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CE-QUAL-W2 HAB prediction tool will simulate HAB occurrences with greater precision.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tool will provide a real-time understanding of how various environmental factors contribute to HAB dynamics, allowing for timely assessments that can lead to more proactive management.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data generated will be instrumental in formulating effective mitigation strategies, potentially reducing the frequency and severity of HAB events by targeting identified key contributing factors.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outputs will facilitate adaptive management practices, where strategies and responses can be continuously refined based on the latest predictive insights.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Accurately simulating HAB events for multiple possible future conditions will improve emergency response protocols, aiding in the preparation and deployment of resources to affected locations efficiently.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landscape with trees and water in the background&#10;&#10;Description automatically generated with low confidence">
            <a:extLst>
              <a:ext uri="{FF2B5EF4-FFF2-40B4-BE49-F238E27FC236}">
                <a16:creationId xmlns:a16="http://schemas.microsoft.com/office/drawing/2014/main" id="{94F69EF3-72C3-6A53-2729-40D75FB78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741" y="709912"/>
            <a:ext cx="3634680" cy="2726010"/>
          </a:xfrm>
          <a:prstGeom prst="rect">
            <a:avLst/>
          </a:prstGeom>
        </p:spPr>
      </p:pic>
      <p:pic>
        <p:nvPicPr>
          <p:cNvPr id="7" name="Picture 6" descr="A boat in the water&#10;&#10;Description automatically generated with medium confidence">
            <a:extLst>
              <a:ext uri="{FF2B5EF4-FFF2-40B4-BE49-F238E27FC236}">
                <a16:creationId xmlns:a16="http://schemas.microsoft.com/office/drawing/2014/main" id="{EC0C2186-7ED7-A923-1E61-4E5D77322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741" y="3237567"/>
            <a:ext cx="3634680" cy="301046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5956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400" y="878969"/>
            <a:ext cx="7177741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Through early detection and management of HABs, the model will help protect ecosystem health and public safety, minimizing the adverse effects on wildlife and human populations.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By preventing or minimizing HAB occurrences, the model will indirectly aid in safeguarding local economies dependent on water-related industries such as fisheries, tourism, and recreation.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outputs will improve communication and help to engage and educate stakeholders, including local communities, policymakers, and environmental organizations, fostering collaboration in HAB management efforts.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development and refinement of </a:t>
            </a:r>
            <a:r>
              <a:rPr lang="en-US" b="0">
                <a:latin typeface="Calibri" panose="020F0502020204030204" pitchFamily="34" charset="0"/>
                <a:cs typeface="Calibri" panose="020F0502020204030204" pitchFamily="34" charset="0"/>
              </a:rPr>
              <a:t>the CE-QUAL-W2 </a:t>
            </a: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HAB models represent significant scientific and technological progress in the field of ecological modeling and environmental management.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landscape with trees and water in the background&#10;&#10;Description automatically generated with low confidence">
            <a:extLst>
              <a:ext uri="{FF2B5EF4-FFF2-40B4-BE49-F238E27FC236}">
                <a16:creationId xmlns:a16="http://schemas.microsoft.com/office/drawing/2014/main" id="{E752DE12-8941-D373-743F-2B8937B08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741" y="709912"/>
            <a:ext cx="3634680" cy="2726010"/>
          </a:xfrm>
          <a:prstGeom prst="rect">
            <a:avLst/>
          </a:prstGeom>
        </p:spPr>
      </p:pic>
      <p:pic>
        <p:nvPicPr>
          <p:cNvPr id="3" name="Picture 2" descr="A boat in the water&#10;&#10;Description automatically generated with medium confidence">
            <a:extLst>
              <a:ext uri="{FF2B5EF4-FFF2-40B4-BE49-F238E27FC236}">
                <a16:creationId xmlns:a16="http://schemas.microsoft.com/office/drawing/2014/main" id="{2F271B0A-A322-5ECB-772F-B722FF220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741" y="3237567"/>
            <a:ext cx="3634680" cy="301046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1145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0229A6-6247-4613-5083-4CE1FEE42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93" y="347730"/>
            <a:ext cx="11304715" cy="585550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dirty="0" smtClean="0"/>
              <a:pPr/>
              <a:t>13</a:t>
            </a:fld>
            <a:endParaRPr lang="en-US" dirty="0"/>
          </a:p>
        </p:txBody>
      </p:sp>
      <p:sp>
        <p:nvSpPr>
          <p:cNvPr id="8" name="Rectangle 3">
            <a:hlinkClick r:id="rId3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8A391FA-0A75-3C4A-AB52-B0ADF7781ACA}"/>
              </a:ext>
            </a:extLst>
          </p:cNvPr>
          <p:cNvSpPr/>
          <p:nvPr/>
        </p:nvSpPr>
        <p:spPr>
          <a:xfrm>
            <a:off x="4552935" y="437878"/>
            <a:ext cx="2839538" cy="553792"/>
          </a:xfrm>
          <a:prstGeom prst="round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5968" y="489394"/>
            <a:ext cx="2626779" cy="451398"/>
          </a:xfrm>
          <a:noFill/>
        </p:spPr>
        <p:txBody>
          <a:bodyPr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84550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400" y="936437"/>
            <a:ext cx="6208156" cy="5209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Harmful Algal Blooms (HABs) occur when colonies of algae grow out of control and produce toxic or harmful effects on people, fish, shellfish, mammals, and birds.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Algae blooms can deplete dissolved oxygen in the water and/or release toxins that are harmful to human and ecosystem health through exposure to contaminated water or affected seafood.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The algae in toxic blooms can produce neurotoxins which directly affect fish and other marine life leading to massive fish kills and the accumulation of toxins in the food chain.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7B27587A-D41A-78FC-97BB-A7220B65D4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5058" y="3471332"/>
            <a:ext cx="4940543" cy="2716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oogle Shape;306;p9">
            <a:extLst>
              <a:ext uri="{FF2B5EF4-FFF2-40B4-BE49-F238E27FC236}">
                <a16:creationId xmlns:a16="http://schemas.microsoft.com/office/drawing/2014/main" id="{7E636EE6-58AC-4ADB-C567-A0D8BA980DD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45058" y="936437"/>
            <a:ext cx="4940542" cy="25280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5454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936437"/>
            <a:ext cx="6612966" cy="249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200" b="0" u="sng" dirty="0">
                <a:latin typeface="Calibri" panose="020F0502020204030204" pitchFamily="34" charset="0"/>
                <a:cs typeface="Calibri" panose="020F0502020204030204" pitchFamily="34" charset="0"/>
              </a:rPr>
              <a:t>Problem</a:t>
            </a:r>
            <a:r>
              <a:rPr lang="en-US" sz="2200" b="0" dirty="0">
                <a:latin typeface="Calibri" panose="020F0502020204030204" pitchFamily="34" charset="0"/>
                <a:cs typeface="Calibri" panose="020F0502020204030204" pitchFamily="34" charset="0"/>
              </a:rPr>
              <a:t>: Existing models inadequately predict the timing, frequency, intensity, spatial variability, and impacts of Harmful Algal Blooms (HABs).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200" b="0" u="sng" dirty="0">
                <a:latin typeface="Calibri" panose="020F0502020204030204" pitchFamily="34" charset="0"/>
                <a:cs typeface="Calibri" panose="020F0502020204030204" pitchFamily="34" charset="0"/>
              </a:rPr>
              <a:t>Solution</a:t>
            </a:r>
            <a:r>
              <a:rPr lang="en-US" sz="2200" b="0" dirty="0">
                <a:latin typeface="Calibri" panose="020F0502020204030204" pitchFamily="34" charset="0"/>
                <a:cs typeface="Calibri" panose="020F0502020204030204" pitchFamily="34" charset="0"/>
              </a:rPr>
              <a:t>: A predictive HAB planning tool is being developed using ERDC’s reservoir water quality model, CE-QUAL-W2. 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8C20CB-D793-658D-0760-4C38BB51B9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88" y="3541380"/>
            <a:ext cx="6041024" cy="2698245"/>
          </a:xfrm>
          <a:prstGeom prst="rect">
            <a:avLst/>
          </a:prstGeom>
          <a:effectLst>
            <a:softEdge rad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DFF81E-403D-163F-32BF-EE8617D427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328" y="933123"/>
            <a:ext cx="4248083" cy="2832055"/>
          </a:xfrm>
          <a:prstGeom prst="rect">
            <a:avLst/>
          </a:prstGeom>
          <a:effectLst>
            <a:softEdge rad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40AFA4-8191-7178-53D4-57FC703AE7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328" y="3407570"/>
            <a:ext cx="4248083" cy="2832055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12818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249881"/>
            <a:ext cx="11391900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rPr>
              <a:t>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19" y="793941"/>
            <a:ext cx="10757851" cy="1554231"/>
          </a:xfrm>
        </p:spPr>
        <p:txBody>
          <a:bodyPr wrap="square">
            <a:spAutoFit/>
          </a:bodyPr>
          <a:lstStyle/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CE‐QUAL‐W2 is a two‐dimensional (2D), longitudinal/vertical, hydrodynamics and water quality model that enables characterization of vertical and longitudinal changes in reservoirs. 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model assumes reservoirs are </a:t>
            </a:r>
            <a:r>
              <a:rPr lang="en-US" b="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well mixed 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laterally, with no variation from one channel side to the other in a layer (vertical) and segment (longitudinal).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has been applied to rivers, lakes, reservoirs, and estuaries.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Rectangle 3">
            <a:hlinkClick r:id="rId3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9B003-7190-9855-8B76-5730591DC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749" y="2457447"/>
            <a:ext cx="6217996" cy="37789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89C488-8413-2C4D-C758-751229965161}"/>
              </a:ext>
            </a:extLst>
          </p:cNvPr>
          <p:cNvSpPr txBox="1"/>
          <p:nvPr/>
        </p:nvSpPr>
        <p:spPr>
          <a:xfrm>
            <a:off x="8716105" y="2657501"/>
            <a:ext cx="283187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i="1" u="none" strike="noStrike" baseline="0">
                <a:solidFill>
                  <a:srgbClr val="0A80BB"/>
                </a:solidFill>
              </a:rPr>
              <a:t>Ecological Modelling 466 (2022) 109888</a:t>
            </a:r>
            <a:endParaRPr lang="en-US" sz="1100" i="1"/>
          </a:p>
        </p:txBody>
      </p:sp>
      <p:pic>
        <p:nvPicPr>
          <p:cNvPr id="7" name="Picture 6" descr="A picture containing text, screenshot, sky, cloud&#10;&#10;Description automatically generated">
            <a:extLst>
              <a:ext uri="{FF2B5EF4-FFF2-40B4-BE49-F238E27FC236}">
                <a16:creationId xmlns:a16="http://schemas.microsoft.com/office/drawing/2014/main" id="{5A04AF78-D248-06A0-C2A8-4C0CEFE2A8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" y="2625386"/>
            <a:ext cx="4690793" cy="332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2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232444"/>
            <a:ext cx="11755437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rPr>
              <a:t>CE-QUAL-W2 Capabilities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1" y="787639"/>
            <a:ext cx="8106534" cy="4708941"/>
          </a:xfrm>
        </p:spPr>
        <p:txBody>
          <a:bodyPr wrap="square">
            <a:spAutoFit/>
          </a:bodyPr>
          <a:lstStyle/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Longitudinal-vertical hydrodynamics and water quality in stratified and non-stratified systems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Nutrients-dissolved oxygen-organic matter interactions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Fish habitat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Selective withdrawal from stratified reservoir outlets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Hypolimnetic aeration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Multiple algae, epiphyton/periphyton, zooplankton, and macrophytes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CBOD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Sediment diagenesis model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Generic water quality groups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dynamic pipe/culvert model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Hydraulic structures (weirs, spillways) algorithms, including a dynamic shading algorithm based on topographic and vegetative cover.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 age – Useful for forensic analyses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2" name="Picture 11" descr="C:\Users\q0hectes\Desktop\WMIST Webinar Water Quality in HEC-ResSim and CWMS\images\02-br6-mehr-dam 90.jpg">
            <a:extLst>
              <a:ext uri="{FF2B5EF4-FFF2-40B4-BE49-F238E27FC236}">
                <a16:creationId xmlns:a16="http://schemas.microsoft.com/office/drawing/2014/main" id="{4CC91514-5162-8DE4-854B-792E3319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699972" y="3539783"/>
            <a:ext cx="3075688" cy="266124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Picture 12" descr="C:\Users\q0hectes\Desktop\WMIST Webinar Water Quality in HEC-ResSim and CWMS\images\RooseveltDam.jpg">
            <a:extLst>
              <a:ext uri="{FF2B5EF4-FFF2-40B4-BE49-F238E27FC236}">
                <a16:creationId xmlns:a16="http://schemas.microsoft.com/office/drawing/2014/main" id="{DE073D6A-FE5F-A06E-328E-88B356C9E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697095" y="787639"/>
            <a:ext cx="3078565" cy="2661241"/>
          </a:xfrm>
          <a:prstGeom prst="rect">
            <a:avLst/>
          </a:prstGeom>
          <a:noFill/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1122950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224471"/>
            <a:ext cx="11755437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rPr>
              <a:t>Past and Current Applications of 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825719"/>
            <a:ext cx="7812315" cy="5338999"/>
          </a:xfrm>
        </p:spPr>
        <p:txBody>
          <a:bodyPr/>
          <a:lstStyle/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is widely used by USACE and other federal, state, and local agencies for environmental impact assessments, planning studies, etc. Agencies that use CE-QUAL-W2 as their standard reservoir water quality model include: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U.S. Geological Survey (USGS)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U.S. Bureau of Reclamation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U.S. Environmental Protection Agency (EPA)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State of California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More than 1,100 model applications have been developed worldwide for reservoirs, rivers, estuaries, and other water bodies since CE-QUAL-W2 was released in 1986.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is also used as a research tool by researchers at universities and other organizations.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 least 1,500 publications utilized or cited CE-QUAL-W2 in the year 2022 alone.</a:t>
            </a:r>
          </a:p>
          <a:p>
            <a:pPr marL="114300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Recent Studies: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 Temperature Modeling Platform, California Central Valley Project (USBR and State of California): This platform applies CE-QUAL-W2 for ongoing and future operations decision-making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USACE Northwest Division, Columbia and Snake River Watershed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Columbia System Reservoir Operation (CRSO) Project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Columbia River Treaty (CRT) Project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Philadelphia District, Lehigh River Water Quality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043CD-CEF5-15AC-006A-0512A673B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944" y="349793"/>
            <a:ext cx="4267199" cy="5522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0A4C1A-DAD7-6527-A311-B70E568B7D51}"/>
              </a:ext>
            </a:extLst>
          </p:cNvPr>
          <p:cNvSpPr txBox="1"/>
          <p:nvPr/>
        </p:nvSpPr>
        <p:spPr>
          <a:xfrm>
            <a:off x="8120739" y="5467008"/>
            <a:ext cx="35668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Region of Application:</a:t>
            </a:r>
          </a:p>
          <a:p>
            <a:pPr algn="ctr"/>
            <a:r>
              <a:rPr lang="en-US" sz="1400" dirty="0"/>
              <a:t>Water Temperature Modeling Platform</a:t>
            </a:r>
          </a:p>
          <a:p>
            <a:pPr algn="ctr"/>
            <a:r>
              <a:rPr lang="en-US" sz="1400" dirty="0"/>
              <a:t>California Central Valley Project</a:t>
            </a:r>
          </a:p>
        </p:txBody>
      </p:sp>
    </p:spTree>
    <p:extLst>
      <p:ext uri="{BB962C8B-B14F-4D97-AF65-F5344CB8AC3E}">
        <p14:creationId xmlns:p14="http://schemas.microsoft.com/office/powerpoint/2010/main" val="757145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400" y="878969"/>
            <a:ext cx="7466940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Since it was first released in 1986, CE-QUAL-W2 has been used by water quality managers to assess impacts of management strategies on reservoir, lake, and estuarine systems.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CE-QUAL-W2 computes the two-dimensional velocity field for narrow systems that stratify. 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In contrast with reservoir models with simplified hydrodynamics, CE-QUAL-W2 accurately simulates vertical and longitudinal transport of constituents, which can be as important as chemical kinetics in accurately simulating water quality.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Applications of CE-QUAL-W2 include: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Planning Studies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Environmental Impact Assessments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Ecosystem Restoration Projects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Real-Time Systems Operation and Decision-Making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Benefits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high angle view of a dam&#10;&#10;Description automatically generated with medium confidence">
            <a:extLst>
              <a:ext uri="{FF2B5EF4-FFF2-40B4-BE49-F238E27FC236}">
                <a16:creationId xmlns:a16="http://schemas.microsoft.com/office/drawing/2014/main" id="{3B1D3B5D-0E0E-831C-3AF8-65B38BB3B5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3346" y="894218"/>
            <a:ext cx="3709826" cy="530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425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400" y="878969"/>
            <a:ext cx="7312561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Developing HAB simulation capabilities applicable to any reservoir is challenging. Reservoirs have characteristics that can vary significantly: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Algal species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Water body morphometry (length, width, etc.)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Volume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Depth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Mixing dynamics (wind forcing, fetch orientation)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Harmful algal blooms can exhibit rapid changes and non-linear dynamics that are difficult to capture in model simulations.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To address these issues: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Extensive literature review. Feedback gathered from HAB experts.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Case study site (Detroit Lake) selected to provide adequate data and a range of conditions that enables development of scaling methods.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Single species selected for algorithm development. Will serve as a surrogate for prediction.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Challenges and Solutions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picture containing mountain, nature, outdoor, track&#10;&#10;Description automatically generated">
            <a:extLst>
              <a:ext uri="{FF2B5EF4-FFF2-40B4-BE49-F238E27FC236}">
                <a16:creationId xmlns:a16="http://schemas.microsoft.com/office/drawing/2014/main" id="{7F6CB9C1-6736-BA06-7EAB-F4642B81C9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8343" y="985655"/>
            <a:ext cx="3675611" cy="238914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532A60-D58F-57B7-CB21-15EDE3239508}"/>
              </a:ext>
            </a:extLst>
          </p:cNvPr>
          <p:cNvSpPr txBox="1">
            <a:spLocks/>
          </p:cNvSpPr>
          <p:nvPr/>
        </p:nvSpPr>
        <p:spPr>
          <a:xfrm>
            <a:off x="7962769" y="3370714"/>
            <a:ext cx="3675611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Detroit Lake, Oregon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7C671E8-2D78-7963-8232-7A1563169DE8}"/>
              </a:ext>
            </a:extLst>
          </p:cNvPr>
          <p:cNvSpPr txBox="1">
            <a:spLocks/>
          </p:cNvSpPr>
          <p:nvPr/>
        </p:nvSpPr>
        <p:spPr>
          <a:xfrm>
            <a:off x="7968343" y="5883039"/>
            <a:ext cx="3675612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Detroit Lake HAB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98F11CA-49D8-187B-3B8C-EED5A83FC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085" y="3806981"/>
            <a:ext cx="3692869" cy="2077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6666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878969"/>
            <a:ext cx="5689601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Upwelling and boundary mixing dynamics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HABs are not spatially uniform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They are controlled by light penetration, temperature, and nutrient availability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Investigate the role of boundary mixing and upwelling on light penetration and HAB growth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Relate vertical mixing to HAB occurrence and intensity</a:t>
            </a:r>
          </a:p>
          <a:p>
            <a:pPr marL="1200150" lvl="2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Nondimensional numbers: Schmidt Stability Index, Wedderburn Number, Richardson Number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 and Algorithm Research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24748765-9D3E-3077-9C33-C435FDC45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02438"/>
            <a:ext cx="5689601" cy="2431730"/>
          </a:xfrm>
          <a:prstGeom prst="rect">
            <a:avLst/>
          </a:prstGeom>
        </p:spPr>
      </p:pic>
      <p:pic>
        <p:nvPicPr>
          <p:cNvPr id="5" name="Picture 4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071B26BD-308D-872F-47E1-DC78987083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671" y="3301661"/>
            <a:ext cx="5562930" cy="298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394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CLASSIFIED Content">
  <a:themeElements>
    <a:clrScheme name="Custom 1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578f1fe1-7127-47ff-8380-7277af729318">
      <UserInfo>
        <DisplayName>Billy E. Johnson</DisplayName>
        <AccountId>24</AccountId>
        <AccountType/>
      </UserInfo>
      <UserInfo>
        <DisplayName>Tad Slawecki</DisplayName>
        <AccountId>21</AccountId>
        <AccountType/>
      </UserInfo>
      <UserInfo>
        <DisplayName>Jason Rutyna</DisplayName>
        <AccountId>12</AccountId>
        <AccountType/>
      </UserInfo>
      <UserInfo>
        <DisplayName>Sarah Jordan</DisplayName>
        <AccountId>18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4F80F93948FD4DB717B06BAC736DB7" ma:contentTypeVersion="6" ma:contentTypeDescription="Create a new document." ma:contentTypeScope="" ma:versionID="1fb2687be6eb9c9fda40fdd2326c1b54">
  <xsd:schema xmlns:xsd="http://www.w3.org/2001/XMLSchema" xmlns:xs="http://www.w3.org/2001/XMLSchema" xmlns:p="http://schemas.microsoft.com/office/2006/metadata/properties" xmlns:ns2="d4c24b8b-096e-4143-891d-1113b390eb51" xmlns:ns3="578f1fe1-7127-47ff-8380-7277af729318" targetNamespace="http://schemas.microsoft.com/office/2006/metadata/properties" ma:root="true" ma:fieldsID="3ee23896cd081cd24e447975cb0f9e62" ns2:_="" ns3:_="">
    <xsd:import namespace="d4c24b8b-096e-4143-891d-1113b390eb51"/>
    <xsd:import namespace="578f1fe1-7127-47ff-8380-7277af72931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c24b8b-096e-4143-891d-1113b390eb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8f1fe1-7127-47ff-8380-7277af72931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684DE1-5E0A-427C-9117-6BAAFACEF0EC}">
  <ds:schemaRefs>
    <ds:schemaRef ds:uri="578f1fe1-7127-47ff-8380-7277af729318"/>
    <ds:schemaRef ds:uri="d4c24b8b-096e-4143-891d-1113b390eb5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24FEA60-1FA6-4145-BB6C-7E3007D495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FEA9C3B-F98E-4EC9-9DB4-4A1D930A2A6A}">
  <ds:schemaRefs>
    <ds:schemaRef ds:uri="578f1fe1-7127-47ff-8380-7277af729318"/>
    <ds:schemaRef ds:uri="d4c24b8b-096e-4143-891d-1113b390eb5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1177</Words>
  <Application>Microsoft Macintosh PowerPoint</Application>
  <PresentationFormat>Widescreen</PresentationFormat>
  <Paragraphs>128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-apple-system</vt:lpstr>
      <vt:lpstr>Arial</vt:lpstr>
      <vt:lpstr>Calibri</vt:lpstr>
      <vt:lpstr>Calibri Light</vt:lpstr>
      <vt:lpstr>Noto Sans Symbols</vt:lpstr>
      <vt:lpstr>Office Theme</vt:lpstr>
      <vt:lpstr>UNCLASSIFIED Content</vt:lpstr>
      <vt:lpstr>PowerPoint Presentation</vt:lpstr>
      <vt:lpstr>Introduction</vt:lpstr>
      <vt:lpstr>Introduction</vt:lpstr>
      <vt:lpstr>CE-QUAL-W2</vt:lpstr>
      <vt:lpstr>CE-QUAL-W2 Capabilities</vt:lpstr>
      <vt:lpstr>Past and Current Applications of CE-QUAL-W2</vt:lpstr>
      <vt:lpstr>CE-QUAL-W2 Benefits</vt:lpstr>
      <vt:lpstr>Challenges and Solutions</vt:lpstr>
      <vt:lpstr>Method and Algorithm Research</vt:lpstr>
      <vt:lpstr>Method and Algorithm Research</vt:lpstr>
      <vt:lpstr>Benefits</vt:lpstr>
      <vt:lpstr>Benefits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Todd Steissberg</dc:creator>
  <cp:lastModifiedBy>Todd Steissberg</cp:lastModifiedBy>
  <cp:revision>132</cp:revision>
  <dcterms:created xsi:type="dcterms:W3CDTF">2021-12-08T05:01:06Z</dcterms:created>
  <dcterms:modified xsi:type="dcterms:W3CDTF">2024-07-10T12:26:16Z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0x010100424F80F93948FD4DB717B06BAC736DB7</vt:lpwstr>
  </property>
</Properties>
</file>